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7" r:id="rId14"/>
    <p:sldId id="266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Montserrat Light" panose="00000400000000000000" pitchFamily="2" charset="-5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Medium" panose="020B0604020202020204" charset="-52"/>
      <p:regular r:id="rId30"/>
      <p:bold r:id="rId31"/>
      <p:italic r:id="rId32"/>
      <p:boldItalic r:id="rId33"/>
    </p:embeddedFont>
    <p:embeddedFont>
      <p:font typeface="Montserrat ExtraBold" panose="020B0604020202020204" charset="-52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тестирования</a:t>
            </a:r>
          </a:p>
        </c:rich>
      </c:tx>
      <c:layout>
        <c:manualLayout>
          <c:xMode val="edge"/>
          <c:yMode val="edge"/>
          <c:x val="0.15453266425925058"/>
          <c:y val="5.5508826049034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DC-4DA7-80EF-250F948FEC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CDC-4DA7-80EF-250F948FEC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CDC-4DA7-80EF-250F948FEC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CDC-4DA7-80EF-250F948FEC8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CDC-4DA7-80EF-250F948FEC8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CDC-4DA7-80EF-250F948FEC8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CDC-4DA7-80EF-250F948FEC8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CDC-4DA7-80EF-250F948FEC89}"/>
              </c:ext>
            </c:extLst>
          </c:dPt>
          <c:dLbls>
            <c:dLbl>
              <c:idx val="1"/>
              <c:layout>
                <c:manualLayout>
                  <c:x val="2.6057543497631664E-2"/>
                  <c:y val="-8.017941540416058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CDC-4DA7-80EF-250F948FEC89}"/>
                </c:ext>
              </c:extLst>
            </c:dLbl>
            <c:dLbl>
              <c:idx val="2"/>
              <c:layout>
                <c:manualLayout>
                  <c:x val="3.350255592552636E-2"/>
                  <c:y val="4.317353137147097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7CDC-4DA7-80EF-250F948FEC89}"/>
                </c:ext>
              </c:extLst>
            </c:dLbl>
            <c:dLbl>
              <c:idx val="3"/>
              <c:layout>
                <c:manualLayout>
                  <c:x val="3.7225062139473125E-3"/>
                  <c:y val="-3.7005884032689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7CDC-4DA7-80EF-250F948FEC89}"/>
                </c:ext>
              </c:extLst>
            </c:dLbl>
            <c:dLbl>
              <c:idx val="4"/>
              <c:layout>
                <c:manualLayout>
                  <c:x val="-1.4890024855789523E-2"/>
                  <c:y val="3.08382366939078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7CDC-4DA7-80EF-250F948FEC89}"/>
                </c:ext>
              </c:extLst>
            </c:dLbl>
            <c:dLbl>
              <c:idx val="5"/>
              <c:layout>
                <c:manualLayout>
                  <c:x val="-2.9780049711579045E-2"/>
                  <c:y val="6.1676473387815836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7CDC-4DA7-80EF-250F948FEC89}"/>
                </c:ext>
              </c:extLst>
            </c:dLbl>
            <c:dLbl>
              <c:idx val="6"/>
              <c:layout>
                <c:manualLayout>
                  <c:x val="-4.8392580781315947E-2"/>
                  <c:y val="-2.2614445664859721E-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7CDC-4DA7-80EF-250F948FEC89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Отчет!$A$18:$A$25</c:f>
              <c:strCache>
                <c:ptCount val="8"/>
                <c:pt idx="0">
                  <c:v>Функциональное</c:v>
                </c:pt>
                <c:pt idx="1">
                  <c:v>Смоки</c:v>
                </c:pt>
                <c:pt idx="2">
                  <c:v>Локализация</c:v>
                </c:pt>
                <c:pt idx="3">
                  <c:v>Интеграция</c:v>
                </c:pt>
                <c:pt idx="4">
                  <c:v>Безопасности</c:v>
                </c:pt>
                <c:pt idx="5">
                  <c:v>UI\UX</c:v>
                </c:pt>
                <c:pt idx="6">
                  <c:v>Кроссплатформенное</c:v>
                </c:pt>
                <c:pt idx="7">
                  <c:v>Автотесты</c:v>
                </c:pt>
              </c:strCache>
            </c:strRef>
          </c:cat>
          <c:val>
            <c:numRef>
              <c:f>Отчет!$B$18:$B$25</c:f>
              <c:numCache>
                <c:formatCode>General</c:formatCode>
                <c:ptCount val="8"/>
                <c:pt idx="0">
                  <c:v>38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4</c:v>
                </c:pt>
                <c:pt idx="6">
                  <c:v>3</c:v>
                </c:pt>
                <c:pt idx="7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CDC-4DA7-80EF-250F948FEC8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074099442964904"/>
          <c:y val="0.30033575010856844"/>
          <c:w val="0.28441049372798655"/>
          <c:h val="0.6359427047432071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3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130" baseline="0" dirty="0"/>
              <a:t>Результат прогона тестов</a:t>
            </a:r>
          </a:p>
          <a:p>
            <a:pPr>
              <a:defRPr sz="1130"/>
            </a:pPr>
            <a:endParaRPr lang="ru-RU" sz="1130" baseline="0" dirty="0"/>
          </a:p>
        </c:rich>
      </c:tx>
      <c:layout>
        <c:manualLayout>
          <c:xMode val="edge"/>
          <c:yMode val="edge"/>
          <c:x val="0.184668224793595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3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9F4-4E68-84A5-A7600F0E5A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9F4-4E68-84A5-A7600F0E5A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9F4-4E68-84A5-A7600F0E5AE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9F4-4E68-84A5-A7600F0E5AE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9F4-4E68-84A5-A7600F0E5AE3}"/>
              </c:ext>
            </c:extLst>
          </c:dPt>
          <c:dLbls>
            <c:dLbl>
              <c:idx val="0"/>
              <c:layout>
                <c:manualLayout>
                  <c:x val="-0.1224541405080181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9F4-4E68-84A5-A7600F0E5AE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9F4-4E68-84A5-A7600F0E5AE3}"/>
                </c:ext>
              </c:extLst>
            </c:dLbl>
            <c:dLbl>
              <c:idx val="2"/>
              <c:layout>
                <c:manualLayout>
                  <c:x val="6.4010118901918572E-2"/>
                  <c:y val="4.13145397359664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9F4-4E68-84A5-A7600F0E5AE3}"/>
                </c:ext>
              </c:extLst>
            </c:dLbl>
            <c:dLbl>
              <c:idx val="3"/>
              <c:layout>
                <c:manualLayout>
                  <c:x val="8.3491459437285091E-3"/>
                  <c:y val="0.165258158943865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9F4-4E68-84A5-A7600F0E5AE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9F4-4E68-84A5-A7600F0E5A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Отчет!$A$29:$A$33</c:f>
              <c:strCache>
                <c:ptCount val="5"/>
                <c:pt idx="0">
                  <c:v>Критических</c:v>
                </c:pt>
                <c:pt idx="1">
                  <c:v>Высокий</c:v>
                </c:pt>
                <c:pt idx="2">
                  <c:v>Средний</c:v>
                </c:pt>
                <c:pt idx="3">
                  <c:v>Низкий</c:v>
                </c:pt>
                <c:pt idx="4">
                  <c:v>Pass</c:v>
                </c:pt>
              </c:strCache>
            </c:strRef>
          </c:cat>
          <c:val>
            <c:numRef>
              <c:f>Отчет!$B$29:$B$33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10</c:v>
                </c:pt>
                <c:pt idx="3">
                  <c:v>2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9F4-4E68-84A5-A7600F0E5AE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atyana-Ya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-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Яматина Т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.И</a:t>
            </a: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ТП-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845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r>
              <a:rPr lang="en-US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en-US" sz="2200" b="1" dirty="0" err="1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PyCharm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5127" r="6444" b="4306"/>
          <a:stretch/>
        </p:blipFill>
        <p:spPr>
          <a:xfrm>
            <a:off x="609600" y="583096"/>
            <a:ext cx="7957930" cy="44396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 в</a:t>
            </a:r>
            <a:r>
              <a:rPr lang="en-US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 Selenium IDE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3" y="597641"/>
            <a:ext cx="7262191" cy="43694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8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</a:t>
            </a:r>
            <a:r>
              <a:rPr lang="ru" sz="18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 сайта Банка с результатом выполнения</a:t>
            </a:r>
            <a:endParaRPr sz="18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3221" r="20507" b="19614"/>
          <a:stretch/>
        </p:blipFill>
        <p:spPr>
          <a:xfrm>
            <a:off x="709659" y="600605"/>
            <a:ext cx="7592828" cy="43522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00599" y="1033671"/>
            <a:ext cx="3680199" cy="251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ходе тестирования веб-сайта «Собаседник» было написано и проведено 96 тестов. В результате проверки было обнаружено 16 дефектов, в том числе 2 критических.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graphicFrame>
        <p:nvGraphicFramePr>
          <p:cNvPr id="7" name="Диаграмма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950194"/>
              </p:ext>
            </p:extLst>
          </p:nvPr>
        </p:nvGraphicFramePr>
        <p:xfrm>
          <a:off x="524216" y="1759326"/>
          <a:ext cx="3411680" cy="2059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Диаграмма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892080"/>
              </p:ext>
            </p:extLst>
          </p:nvPr>
        </p:nvGraphicFramePr>
        <p:xfrm>
          <a:off x="4140954" y="934278"/>
          <a:ext cx="2743722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477079" y="3818204"/>
            <a:ext cx="82072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Montserrat" panose="020B0604020202020204" charset="-52"/>
              </a:rPr>
              <a:t>На текущий момент </a:t>
            </a:r>
            <a:r>
              <a:rPr lang="ru-RU" sz="1200" dirty="0" smtClean="0">
                <a:latin typeface="Montserrat" panose="020B0604020202020204" charset="-52"/>
              </a:rPr>
              <a:t>веб-сайт не удовлетворяет требованиям бизнес-процессов и не рекомендуется в релиз до устранения критических и серьезных дефектов. Необходимы </a:t>
            </a:r>
            <a:r>
              <a:rPr lang="ru-RU" sz="1200" dirty="0">
                <a:latin typeface="Montserrat" panose="020B0604020202020204" charset="-52"/>
              </a:rPr>
              <a:t>правки основного функционала, проверки интеграции со </a:t>
            </a:r>
            <a:r>
              <a:rPr lang="ru-RU" sz="1200" dirty="0" smtClean="0">
                <a:latin typeface="Montserrat" panose="020B0604020202020204" charset="-52"/>
              </a:rPr>
              <a:t>сторонними </a:t>
            </a:r>
            <a:r>
              <a:rPr lang="ru-RU" sz="1200" dirty="0">
                <a:latin typeface="Montserrat" panose="020B0604020202020204" charset="-52"/>
              </a:rPr>
              <a:t>сайтами, сверка с макетами дизайна </a:t>
            </a:r>
            <a:r>
              <a:rPr lang="ru-RU" sz="1200" dirty="0" err="1">
                <a:latin typeface="Montserrat" panose="020B0604020202020204" charset="-52"/>
              </a:rPr>
              <a:t>web</a:t>
            </a:r>
            <a:r>
              <a:rPr lang="ru-RU" sz="1200" dirty="0">
                <a:latin typeface="Montserrat" panose="020B0604020202020204" charset="-52"/>
              </a:rPr>
              <a:t>-приложения. Для увеличения покрытия проверками нефункциональной части </a:t>
            </a:r>
            <a:r>
              <a:rPr lang="ru-RU" sz="1200" dirty="0" smtClean="0">
                <a:latin typeface="Montserrat" panose="020B0604020202020204" charset="-52"/>
              </a:rPr>
              <a:t>веб-сайта </a:t>
            </a:r>
            <a:r>
              <a:rPr lang="ru-RU" sz="1200" dirty="0">
                <a:latin typeface="Montserrat" panose="020B0604020202020204" charset="-52"/>
              </a:rPr>
              <a:t>заказчику необходимо предоставить </a:t>
            </a:r>
            <a:r>
              <a:rPr lang="ru-RU" sz="1200" dirty="0" smtClean="0">
                <a:latin typeface="Montserrat" panose="020B0604020202020204" charset="-52"/>
              </a:rPr>
              <a:t>макеты </a:t>
            </a:r>
            <a:r>
              <a:rPr lang="ru-RU" sz="1200" dirty="0">
                <a:latin typeface="Montserrat" panose="020B0604020202020204" charset="-52"/>
              </a:rPr>
              <a:t>дизайна веб-платформы.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22645"/>
              </p:ext>
            </p:extLst>
          </p:nvPr>
        </p:nvGraphicFramePr>
        <p:xfrm>
          <a:off x="6884676" y="934278"/>
          <a:ext cx="1799670" cy="2498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9670">
                  <a:extLst>
                    <a:ext uri="{9D8B030D-6E8A-4147-A177-3AD203B41FA5}">
                      <a16:colId xmlns:a16="http://schemas.microsoft.com/office/drawing/2014/main" val="2089851707"/>
                    </a:ext>
                  </a:extLst>
                </a:gridCol>
              </a:tblGrid>
              <a:tr h="23655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b="0" dirty="0">
                          <a:effectLst/>
                          <a:latin typeface="+mn-lt"/>
                        </a:rPr>
                        <a:t>Наличие критических и серьезных дефектов препятствует пользователю в формировании заказов на данном сайте, а, соответственно, не дает возможности использовать функционал сайта, блокируя бизнес-процессы, ради которых собственно и создавался данный сайт.</a:t>
                      </a:r>
                      <a:endParaRPr lang="ru-RU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83367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104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 считаю, что при проведении веб-сайта «Собаседник» мной была выбрана оптимальная стратегия 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тестирования, 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было проведено необходимое количество тестов, направленных на тестирование функционала веб-сайта, пользовательского интерфейса (UI\UX тестирование), интеграцию со сторонними сайтами. При 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помощи применения техник тест дизайна 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 максимизировала 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тестовое 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покрытие и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добилась оптимальных </a:t>
            </a:r>
            <a:r>
              <a:rPr lang="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результатов тестирования. 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431250" y="901147"/>
            <a:ext cx="5717759" cy="359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234950">
              <a:lnSpc>
                <a:spcPct val="115000"/>
              </a:lnSpc>
              <a:spcBef>
                <a:spcPts val="800"/>
              </a:spcBef>
              <a:buClr>
                <a:srgbClr val="1E5CEC"/>
              </a:buClr>
              <a:buSzPts val="1100"/>
              <a:buFont typeface="Montserrat Light"/>
              <a:buChar char="➜"/>
            </a:pPr>
            <a:r>
              <a:rPr lang="ru-RU" sz="1200" dirty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Что вам больше всего понравилось в обучении?</a:t>
            </a:r>
          </a:p>
          <a:p>
            <a:pPr marL="107950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</a:pPr>
            <a:r>
              <a:rPr lang="ru-RU" sz="1100" b="0" i="0" u="none" strike="noStrike" cap="none" dirty="0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Дл</a:t>
            </a:r>
            <a:r>
              <a:rPr lang="ru-RU" sz="1100" dirty="0" smtClean="0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 меня был удобен предложенный формат обучения: живые лекции дали возможность общения с преподавателем, вопросы и комментарии сокурсников помогали лучше углубиться в изучаемый материал. Очень хорошо, что есть возможность посмотреть лекции в записи, остановить в нужный момент и прослушать повторно моменты, которые сразу не уложились. Хочется отметить работу в формате мастер-классов, когда практика идет одновременно с преподавателем и есть возможность в моменте задать вопрос и скорректировать свои действия.</a:t>
            </a:r>
            <a:endParaRPr sz="1100" b="0" i="0" u="none" strike="noStrike" cap="none" dirty="0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Medium"/>
              <a:buChar char="➜"/>
            </a:pPr>
            <a:endParaRPr lang="ru" sz="1200" b="0" i="0" u="none" strike="noStrike" cap="none" dirty="0" smtClean="0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Medium"/>
              <a:buChar char="➜"/>
            </a:pPr>
            <a:r>
              <a:rPr lang="ru" sz="1200" b="0" i="0" u="none" strike="noStrike" cap="none" dirty="0" smtClean="0">
                <a:solidFill>
                  <a:srgbClr val="00396B"/>
                </a:solidFill>
                <a:latin typeface="Montserrat" panose="020B0604020202020204" charset="-52"/>
                <a:ea typeface="Montserrat Medium"/>
                <a:cs typeface="Montserrat Medium"/>
                <a:sym typeface="Montserrat Medium"/>
              </a:rPr>
              <a:t>Что </a:t>
            </a:r>
            <a:r>
              <a:rPr lang="ru" sz="1200" b="0" i="0" u="none" strike="noStrike" cap="none" dirty="0">
                <a:solidFill>
                  <a:srgbClr val="00396B"/>
                </a:solidFill>
                <a:latin typeface="Montserrat" panose="020B0604020202020204" charset="-52"/>
                <a:ea typeface="Montserrat Medium"/>
                <a:cs typeface="Montserrat Medium"/>
                <a:sym typeface="Montserrat Medium"/>
              </a:rPr>
              <a:t>вызвало трудности</a:t>
            </a:r>
            <a:r>
              <a:rPr lang="ru" sz="1200" b="0" i="0" u="none" strike="noStrike" cap="none" dirty="0" smtClean="0">
                <a:solidFill>
                  <a:srgbClr val="00396B"/>
                </a:solidFill>
                <a:latin typeface="Montserrat" panose="020B0604020202020204" charset="-52"/>
                <a:ea typeface="Montserrat Medium"/>
                <a:cs typeface="Montserrat Medium"/>
                <a:sym typeface="Montserrat Medium"/>
              </a:rPr>
              <a:t>? </a:t>
            </a:r>
            <a:endParaRPr lang="ru-RU" sz="1100" b="0" i="0" u="none" strike="noStrike" cap="none" dirty="0" smtClean="0">
              <a:solidFill>
                <a:srgbClr val="00396B"/>
              </a:solidFill>
              <a:latin typeface="Montserrat" panose="020B0604020202020204" charset="-52"/>
              <a:ea typeface="Montserrat Medium"/>
              <a:cs typeface="Montserrat Medium"/>
              <a:sym typeface="Montserrat Medium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100" b="0" i="0" u="none" strike="noStrike" cap="none" dirty="0" smtClean="0">
                <a:solidFill>
                  <a:srgbClr val="44546A"/>
                </a:solidFill>
                <a:latin typeface="Montserrat" panose="020B0604020202020204" charset="-52"/>
                <a:sym typeface="Arial"/>
              </a:rPr>
              <a:t>На мой</a:t>
            </a:r>
            <a:r>
              <a:rPr lang="ru-RU" sz="1100" dirty="0">
                <a:solidFill>
                  <a:srgbClr val="44546A"/>
                </a:solidFill>
                <a:latin typeface="Montserrat" panose="020B0604020202020204" charset="-52"/>
              </a:rPr>
              <a:t> </a:t>
            </a:r>
            <a:r>
              <a:rPr lang="ru-RU" sz="1100" dirty="0" smtClean="0">
                <a:solidFill>
                  <a:srgbClr val="44546A"/>
                </a:solidFill>
                <a:latin typeface="Montserrat" panose="020B0604020202020204" charset="-52"/>
              </a:rPr>
              <a:t>взгляд, очень сложно пройти обучение за два месяца с нуля, обладая базовыми знаниями проще вникнуть в суть курса, а для закрепления материала нужно больше работать самостоятельно, практиковаться в использовании инструментов тестирования. </a:t>
            </a:r>
            <a:endParaRPr sz="1100" b="0" i="0" u="none" strike="noStrike" cap="none" dirty="0">
              <a:solidFill>
                <a:srgbClr val="44546A"/>
              </a:solidFill>
              <a:latin typeface="Montserrat" panose="020B0604020202020204" charset="-52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7434" y="1431781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45041" y="516835"/>
            <a:ext cx="5604576" cy="41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получила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хорошие базовые знания в сфере тестирования программного обеспечения,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познакомилась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 немного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поработала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инструментами, используемыми в тестировании, такими как: XMind, Trello, Jira, TestRail, GIT, Postman, MySQL, Selenium IDE, PyCharm. Самостоятельно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написала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небольшой код на языке Python.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Очень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интересной для меня стала работа с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ru" dirty="0" smtClean="0">
                <a:latin typeface="Montserrat"/>
                <a:ea typeface="Montserrat"/>
                <a:cs typeface="Montserrat"/>
                <a:sym typeface="Montserrat"/>
              </a:rPr>
              <a:t>, познакомилась с языком разметки </a:t>
            </a: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, лучше стала разбираться в </a:t>
            </a:r>
            <a:r>
              <a:rPr lang="en-US" dirty="0" err="1" smtClean="0"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 и поняла, как можно его использовать в работе </a:t>
            </a:r>
            <a:r>
              <a:rPr lang="ru-RU" dirty="0" err="1" smtClean="0">
                <a:latin typeface="Montserrat"/>
                <a:ea typeface="Montserrat"/>
                <a:cs typeface="Montserrat"/>
                <a:sym typeface="Montserrat"/>
              </a:rPr>
              <a:t>тестировщика</a:t>
            </a: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github.com/Tatyana-Yam</a:t>
            </a:r>
            <a:endParaRPr lang="ru-RU" u="sng" dirty="0" smtClean="0"/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07" y="609261"/>
            <a:ext cx="6162232" cy="4462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5"/>
          <a:stretch/>
        </p:blipFill>
        <p:spPr>
          <a:xfrm>
            <a:off x="382130" y="569843"/>
            <a:ext cx="8351053" cy="45206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46" y="674196"/>
            <a:ext cx="6053664" cy="43449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0" y="712924"/>
            <a:ext cx="8624727" cy="39558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6" y="617151"/>
            <a:ext cx="8232825" cy="42428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тест-дизайна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6" y="637994"/>
            <a:ext cx="8684345" cy="43279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4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 веб-сайта «Собаседник»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383575" y="609600"/>
            <a:ext cx="8082900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s=Service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('C:/Users/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tabk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/chromedriver.exe')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driver=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webdriver.Chrome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(service=s)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driver.get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("https://qahacking.guru/")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driver.set_window_size</a:t>
            </a:r>
            <a:r>
              <a:rPr lang="en-US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(1366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768)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(3)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Проверка наличия элемента Кнопка "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Send" </a:t>
            </a: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форме "Спросите нас о собачках"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exitbutton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driver.find_elements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"mod-rscontact-submit-btn-91")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exitbutton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None: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print("</a:t>
            </a: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Элемент не найден")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else: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print('</a:t>
            </a: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Элемент есть')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ru-RU" sz="11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ru-RU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Переход по 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 </a:t>
            </a:r>
            <a:r>
              <a:rPr lang="ru-RU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страницу "Проверь свой уровень"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"/html/body/div/div[2]/div[1]/div/div/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/div[2]/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ul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/li[6]/a").click()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"question1").click()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"question1").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("value=0")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"question2_1").click()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"question2_1").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("value=0")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"question14_1").click()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"question14_1").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("value=0")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"question16_2").click()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"question16_2").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("value=0")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"question21_3").click()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"question21_3").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send_keys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("value=0")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"/html/body/div[1]/div/div/div/main/article/div/div/section[2]/div/div[2]/div/div/div/div[1]/form/div[3]/a[3]").click</a:t>
            </a:r>
            <a:r>
              <a:rPr lang="en-US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endParaRPr lang="en-US"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759</Words>
  <Application>Microsoft Office PowerPoint</Application>
  <PresentationFormat>Экран (16:9)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Montserrat</vt:lpstr>
      <vt:lpstr>Montserrat Light</vt:lpstr>
      <vt:lpstr>Times New Roman</vt:lpstr>
      <vt:lpstr>Calibri</vt:lpstr>
      <vt:lpstr>Montserrat Medium</vt:lpstr>
      <vt:lpstr>Montserrat ExtraBold</vt:lpstr>
      <vt:lpstr>Arial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</vt:lpstr>
      <vt:lpstr>Листинг автотеста веб-сайта «Собаседник»</vt:lpstr>
      <vt:lpstr>Результат выполнения автотеста в PyCharm</vt:lpstr>
      <vt:lpstr>Результат выполнения автотеста в Selenium IDE</vt:lpstr>
      <vt:lpstr>Листинг автотеста сайта Банка с результатом выполнения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Татьяна Яматина</dc:creator>
  <cp:lastModifiedBy>Татьяна Яматина</cp:lastModifiedBy>
  <cp:revision>22</cp:revision>
  <dcterms:modified xsi:type="dcterms:W3CDTF">2023-06-24T14:41:19Z</dcterms:modified>
</cp:coreProperties>
</file>